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20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2931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50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37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956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658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695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786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9945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3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7859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0C10E-AA5F-4B51-904F-3687CF9DD5FA}" type="datetimeFigureOut">
              <a:rPr lang="hu-HU" smtClean="0"/>
              <a:t>2020. 11. 12.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3FA89-7876-499B-B41F-4944C297E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880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hu-HU" dirty="0"/>
              <a:t>Új termék kifejlesztésének gazdasági elemzése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A DUCK-likőr piaci bevezetésének kérdése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3078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038168" y="501445"/>
            <a:ext cx="5379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AZ OPTIMÁLIS TERMELÉSI PROGRAM MEGHATÁROZÁSA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766916" y="1297858"/>
            <a:ext cx="3394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modell felírása három termékre: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/>
              <p:cNvSpPr txBox="1"/>
              <p:nvPr/>
            </p:nvSpPr>
            <p:spPr>
              <a:xfrm>
                <a:off x="3082413" y="2094271"/>
                <a:ext cx="4920963" cy="2554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200" dirty="0"/>
                  <a:t>z= 45x</a:t>
                </a:r>
                <a:r>
                  <a:rPr lang="hu-HU" sz="3200" baseline="-25000" dirty="0"/>
                  <a:t>1</a:t>
                </a:r>
                <a:r>
                  <a:rPr lang="hu-HU" sz="3200" dirty="0"/>
                  <a:t> + 50x</a:t>
                </a:r>
                <a:r>
                  <a:rPr lang="hu-HU" sz="3200" baseline="-25000" dirty="0"/>
                  <a:t>2</a:t>
                </a:r>
                <a:r>
                  <a:rPr lang="hu-HU" sz="3200" dirty="0"/>
                  <a:t> + 60x</a:t>
                </a:r>
                <a:r>
                  <a:rPr lang="hu-HU" sz="3200" baseline="-25000" dirty="0"/>
                  <a:t>3</a:t>
                </a:r>
                <a:r>
                  <a:rPr lang="hu-HU" sz="3200" dirty="0"/>
                  <a:t> </a:t>
                </a:r>
                <a:r>
                  <a:rPr lang="hu-HU" sz="3200" dirty="0">
                    <a:sym typeface="Symbol" panose="05050102010706020507" pitchFamily="18" charset="2"/>
                  </a:rPr>
                  <a:t></a:t>
                </a:r>
                <a:r>
                  <a:rPr lang="hu-HU" sz="3200" dirty="0"/>
                  <a:t> </a:t>
                </a:r>
                <a:r>
                  <a:rPr lang="hu-HU" sz="3200" dirty="0" err="1"/>
                  <a:t>max</a:t>
                </a:r>
                <a:endParaRPr lang="hu-HU" sz="3200" dirty="0" smtClean="0"/>
              </a:p>
              <a:p>
                <a:r>
                  <a:rPr lang="hu-HU" sz="3200" dirty="0" smtClean="0"/>
                  <a:t>x</a:t>
                </a:r>
                <a:r>
                  <a:rPr lang="hu-HU" sz="3200" baseline="-25000" dirty="0" smtClean="0"/>
                  <a:t>1</a:t>
                </a:r>
                <a:r>
                  <a:rPr lang="hu-HU" sz="3200" dirty="0" smtClean="0"/>
                  <a:t> </a:t>
                </a:r>
                <a:r>
                  <a:rPr lang="hu-HU" sz="3200" dirty="0"/>
                  <a:t>+ 2x</a:t>
                </a:r>
                <a:r>
                  <a:rPr lang="hu-HU" sz="3200" baseline="-25000" dirty="0"/>
                  <a:t>2</a:t>
                </a:r>
                <a:r>
                  <a:rPr lang="hu-HU" sz="3200" dirty="0"/>
                  <a:t> + 0.5x</a:t>
                </a:r>
                <a:r>
                  <a:rPr lang="hu-HU" sz="3200" baseline="-25000" dirty="0"/>
                  <a:t>3</a:t>
                </a:r>
                <a:r>
                  <a:rPr lang="hu-HU" sz="3200" dirty="0"/>
                  <a:t> </a:t>
                </a:r>
                <a14:m>
                  <m:oMath xmlns:m="http://schemas.openxmlformats.org/officeDocument/2006/math">
                    <m:r>
                      <a:rPr lang="hu-HU" sz="3200" i="1"/>
                      <m:t>≤</m:t>
                    </m:r>
                  </m:oMath>
                </a14:m>
                <a:r>
                  <a:rPr lang="hu-HU" sz="3200" dirty="0"/>
                  <a:t> 4000,</a:t>
                </a:r>
              </a:p>
              <a:p>
                <a:r>
                  <a:rPr lang="hu-HU" sz="3200" dirty="0"/>
                  <a:t>x</a:t>
                </a:r>
                <a:r>
                  <a:rPr lang="hu-HU" sz="3200" baseline="-25000" dirty="0"/>
                  <a:t>1</a:t>
                </a:r>
                <a:r>
                  <a:rPr lang="hu-HU" sz="3200" dirty="0"/>
                  <a:t> + x</a:t>
                </a:r>
                <a:r>
                  <a:rPr lang="hu-HU" sz="3200" baseline="-25000" dirty="0"/>
                  <a:t>2</a:t>
                </a:r>
                <a:r>
                  <a:rPr lang="hu-HU" sz="3200" dirty="0"/>
                  <a:t> + 3x</a:t>
                </a:r>
                <a:r>
                  <a:rPr lang="hu-HU" sz="3200" baseline="-25000" dirty="0"/>
                  <a:t>3</a:t>
                </a:r>
                <a:r>
                  <a:rPr lang="hu-HU" sz="3200" dirty="0"/>
                  <a:t> </a:t>
                </a:r>
                <a14:m>
                  <m:oMath xmlns:m="http://schemas.openxmlformats.org/officeDocument/2006/math">
                    <m:r>
                      <a:rPr lang="hu-HU" sz="3200" i="1"/>
                      <m:t>≤</m:t>
                    </m:r>
                  </m:oMath>
                </a14:m>
                <a:r>
                  <a:rPr lang="hu-HU" sz="3200" dirty="0"/>
                  <a:t> 2000, </a:t>
                </a:r>
              </a:p>
              <a:p>
                <a:r>
                  <a:rPr lang="hu-HU" sz="3200" dirty="0"/>
                  <a:t>2x</a:t>
                </a:r>
                <a:r>
                  <a:rPr lang="hu-HU" sz="3200" baseline="-25000" dirty="0"/>
                  <a:t>1</a:t>
                </a:r>
                <a:r>
                  <a:rPr lang="hu-HU" sz="3200" dirty="0"/>
                  <a:t> + x</a:t>
                </a:r>
                <a:r>
                  <a:rPr lang="hu-HU" sz="3200" baseline="-25000" dirty="0"/>
                  <a:t>2</a:t>
                </a:r>
                <a:r>
                  <a:rPr lang="hu-HU" sz="3200" dirty="0"/>
                  <a:t> + 3x</a:t>
                </a:r>
                <a:r>
                  <a:rPr lang="hu-HU" sz="3200" baseline="-25000" dirty="0"/>
                  <a:t>3</a:t>
                </a:r>
                <a:r>
                  <a:rPr lang="hu-HU" sz="3200" dirty="0"/>
                  <a:t> </a:t>
                </a:r>
                <a14:m>
                  <m:oMath xmlns:m="http://schemas.openxmlformats.org/officeDocument/2006/math">
                    <m:r>
                      <a:rPr lang="hu-HU" sz="3200" i="1"/>
                      <m:t>≤</m:t>
                    </m:r>
                  </m:oMath>
                </a14:m>
                <a:r>
                  <a:rPr lang="hu-HU" sz="3200" dirty="0"/>
                  <a:t> 5000</a:t>
                </a:r>
              </a:p>
              <a:p>
                <a:r>
                  <a:rPr lang="hu-HU" sz="3200" dirty="0"/>
                  <a:t>x</a:t>
                </a:r>
                <a:r>
                  <a:rPr lang="hu-HU" sz="3200" baseline="-25000" dirty="0"/>
                  <a:t>1</a:t>
                </a:r>
                <a:r>
                  <a:rPr lang="hu-HU" sz="3200" dirty="0"/>
                  <a:t>, x</a:t>
                </a:r>
                <a:r>
                  <a:rPr lang="hu-HU" sz="3200" baseline="-25000" dirty="0"/>
                  <a:t>2</a:t>
                </a:r>
                <a:r>
                  <a:rPr lang="hu-HU" sz="3200" dirty="0"/>
                  <a:t>, x</a:t>
                </a:r>
                <a:r>
                  <a:rPr lang="hu-HU" sz="3200" baseline="-25000" dirty="0"/>
                  <a:t>3</a:t>
                </a:r>
                <a14:m>
                  <m:oMath xmlns:m="http://schemas.openxmlformats.org/officeDocument/2006/math">
                    <m:r>
                      <a:rPr lang="hu-HU" sz="3200" i="1"/>
                      <m:t>≥0</m:t>
                    </m:r>
                  </m:oMath>
                </a14:m>
                <a:r>
                  <a:rPr lang="hu-HU" sz="3200" dirty="0"/>
                  <a:t>.</a:t>
                </a:r>
              </a:p>
            </p:txBody>
          </p:sp>
        </mc:Choice>
        <mc:Fallback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413" y="2094271"/>
                <a:ext cx="4920963" cy="2554545"/>
              </a:xfrm>
              <a:prstGeom prst="rect">
                <a:avLst/>
              </a:prstGeom>
              <a:blipFill>
                <a:blip r:embed="rId2"/>
                <a:stretch>
                  <a:fillRect l="-3222" t="-3580" r="-2230" b="-716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zövegdoboz 4"/>
          <p:cNvSpPr txBox="1"/>
          <p:nvPr/>
        </p:nvSpPr>
        <p:spPr>
          <a:xfrm>
            <a:off x="884903" y="5225979"/>
            <a:ext cx="11027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Szimplex módszerrel megoldva, a jelenlegi alapanyagkészletnél is azt kapjuk, hogy (0, 2000, 0) az optimális terv, azaz</a:t>
            </a:r>
          </a:p>
          <a:p>
            <a:r>
              <a:rPr lang="hu-HU" b="1" dirty="0" smtClean="0"/>
              <a:t>Csak a barna sör gyártásával érhető el a legnagyobb bevétel!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646509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16246" y="604684"/>
            <a:ext cx="1393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KONKLÚZIÓK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530941" y="1592826"/>
            <a:ext cx="1132707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400" dirty="0" smtClean="0"/>
              <a:t>Egyelőre nem érdemes a likőr sorozatgyártását megkezdeni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400" dirty="0" smtClean="0"/>
              <a:t>A próbagyártást, fejlesztéseket el kell indítani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400" dirty="0" smtClean="0"/>
              <a:t>Fel kell tölteni alapanyagokkal a </a:t>
            </a:r>
            <a:r>
              <a:rPr lang="hu-HU" sz="2400" dirty="0" err="1" smtClean="0"/>
              <a:t>raktárakat</a:t>
            </a:r>
            <a:r>
              <a:rPr lang="hu-HU" sz="2400" dirty="0" smtClean="0"/>
              <a:t>, akkor más korlátozási feltételek alakulnak 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400" dirty="0" smtClean="0"/>
              <a:t>Alsó és felső korlátokat kell alkalmazni a modellben a termékek mennyiségénél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400" dirty="0" smtClean="0"/>
              <a:t>A bevétel maximalizálásánál át kell térni a nyereség maximalizálására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327291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371600" y="988142"/>
            <a:ext cx="92736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0" dirty="0" smtClean="0">
                <a:solidFill>
                  <a:srgbClr val="FF0000"/>
                </a:solidFill>
                <a:latin typeface="Courgette" panose="02000603070400060004" pitchFamily="2" charset="-18"/>
              </a:rPr>
              <a:t>KÖSZÖNÖM A FIGYELMET!</a:t>
            </a:r>
            <a:endParaRPr lang="hu-HU" sz="6000" dirty="0">
              <a:solidFill>
                <a:srgbClr val="FF0000"/>
              </a:solidFill>
              <a:latin typeface="Courgette" panose="02000603070400060004" pitchFamily="2" charset="-18"/>
            </a:endParaRPr>
          </a:p>
        </p:txBody>
      </p:sp>
      <p:pic>
        <p:nvPicPr>
          <p:cNvPr id="3076" name="Picture 4" descr="50+ Wine ideas in 2020 | wine, wine drinks, drinking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949" y="2638065"/>
            <a:ext cx="4844128" cy="379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564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500747" y="261256"/>
            <a:ext cx="2396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TERMÉKSKÁLA BŐVÍTÉS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16873">
            <a:off x="1978928" y="1685698"/>
            <a:ext cx="3613206" cy="2229565"/>
          </a:xfrm>
          <a:prstGeom prst="rect">
            <a:avLst/>
          </a:prstGeom>
        </p:spPr>
      </p:pic>
      <p:grpSp>
        <p:nvGrpSpPr>
          <p:cNvPr id="6" name="Csoportba foglalás 5"/>
          <p:cNvGrpSpPr/>
          <p:nvPr/>
        </p:nvGrpSpPr>
        <p:grpSpPr>
          <a:xfrm rot="1872651">
            <a:off x="6277064" y="1745673"/>
            <a:ext cx="4127928" cy="2576945"/>
            <a:chOff x="6277064" y="1745673"/>
            <a:chExt cx="4127928" cy="2576945"/>
          </a:xfrm>
        </p:grpSpPr>
        <p:pic>
          <p:nvPicPr>
            <p:cNvPr id="4" name="Kép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77064" y="1762633"/>
              <a:ext cx="4127928" cy="2547179"/>
            </a:xfrm>
            <a:prstGeom prst="rect">
              <a:avLst/>
            </a:prstGeom>
          </p:spPr>
        </p:pic>
        <p:sp>
          <p:nvSpPr>
            <p:cNvPr id="5" name="Téglalap 4"/>
            <p:cNvSpPr/>
            <p:nvPr/>
          </p:nvSpPr>
          <p:spPr>
            <a:xfrm>
              <a:off x="6293922" y="1745673"/>
              <a:ext cx="4096987" cy="25769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" name="Szövegdoboz 6"/>
          <p:cNvSpPr txBox="1"/>
          <p:nvPr/>
        </p:nvSpPr>
        <p:spPr>
          <a:xfrm>
            <a:off x="1072372" y="5439141"/>
            <a:ext cx="9554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Sikeres termékeink a két sörtípus, a világos és a barna sör. Ideje új termékkel megjelenni a piacon!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5572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061361" y="498763"/>
            <a:ext cx="207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DUCK maláta-likőr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463139" y="1258784"/>
            <a:ext cx="11424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Termékfejlesztőink előállították a sörgyártáshoz is használatos alapanyagokból a 40% </a:t>
            </a:r>
            <a:r>
              <a:rPr lang="hu-HU" dirty="0" err="1" smtClean="0"/>
              <a:t>alkoholtartalmú</a:t>
            </a:r>
            <a:r>
              <a:rPr lang="hu-HU" dirty="0"/>
              <a:t> </a:t>
            </a:r>
            <a:r>
              <a:rPr lang="hu-HU" dirty="0" smtClean="0"/>
              <a:t>különleges ízvilágú új terméket, DUCK maláta likőrt!</a:t>
            </a:r>
          </a:p>
          <a:p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Piackutatóink bolti standokon tesztelték a fogyasztói fogadtatást, kedvező volt!</a:t>
            </a:r>
            <a:br>
              <a:rPr lang="hu-HU" dirty="0" smtClean="0"/>
            </a:b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Az új termék készen áll a piaci bevezetésre</a:t>
            </a:r>
            <a:endParaRPr lang="hu-HU" dirty="0"/>
          </a:p>
        </p:txBody>
      </p:sp>
      <p:pic>
        <p:nvPicPr>
          <p:cNvPr id="1026" name="Picture 2" descr="Quick! Chug Your Liquor Before It Goes Weird | WIR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980" y="3403799"/>
            <a:ext cx="3645724" cy="2544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8824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467595" y="463137"/>
            <a:ext cx="3490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TERMÉK BEVEZETÉSÉNEK LÉPÉSEI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736270" y="1603169"/>
            <a:ext cx="83274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Adminisztratív lépések</a:t>
            </a:r>
            <a:r>
              <a:rPr lang="hu-HU" dirty="0" smtClean="0"/>
              <a:t>: szabadalmaztatás, engedélyeztetések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Fejlesztési lépések</a:t>
            </a:r>
            <a:r>
              <a:rPr lang="hu-HU" dirty="0" smtClean="0"/>
              <a:t>: terméktervezés az üvegre, logóra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Beruházási lépések</a:t>
            </a:r>
            <a:r>
              <a:rPr lang="hu-HU" dirty="0" smtClean="0"/>
              <a:t>: új üzemcsarnok, új raktárépület építése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Piackutatási lépések</a:t>
            </a:r>
            <a:r>
              <a:rPr lang="hu-HU" dirty="0" smtClean="0"/>
              <a:t>: a kicsomagolási típusok  meghatározása, promóciós stratégia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Emberi erőforrási kérdések</a:t>
            </a:r>
            <a:r>
              <a:rPr lang="hu-HU" dirty="0" smtClean="0"/>
              <a:t>: az új ágazat vezetői kinevezése, szakmunkások képzése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0037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562597" y="510639"/>
            <a:ext cx="2804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MENEDZSMENT KÉRDÉSEI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676893" y="1579419"/>
            <a:ext cx="107430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1. Milyen fejlesztéseket kell elvégezni?</a:t>
            </a:r>
            <a:br>
              <a:rPr lang="hu-HU" dirty="0" smtClean="0"/>
            </a:br>
            <a:endParaRPr lang="hu-HU" dirty="0" smtClean="0"/>
          </a:p>
          <a:p>
            <a:r>
              <a:rPr lang="hu-HU" dirty="0" smtClean="0"/>
              <a:t>2. Mi legyen az optimális termelési program?</a:t>
            </a:r>
            <a:br>
              <a:rPr lang="hu-HU" dirty="0" smtClean="0"/>
            </a:br>
            <a:r>
              <a:rPr lang="hu-HU" dirty="0" smtClean="0"/>
              <a:t> </a:t>
            </a:r>
          </a:p>
          <a:p>
            <a:r>
              <a:rPr lang="hu-HU" dirty="0" smtClean="0"/>
              <a:t>3. Milyen engedélyeket szükséges a hatóságoktól beszerezni, a likőr sorozatgyártásának megkezdéséhez?</a:t>
            </a:r>
            <a:br>
              <a:rPr lang="hu-HU" dirty="0" smtClean="0"/>
            </a:br>
            <a:r>
              <a:rPr lang="hu-HU" dirty="0" smtClean="0"/>
              <a:t> </a:t>
            </a:r>
          </a:p>
          <a:p>
            <a:r>
              <a:rPr lang="hu-HU" dirty="0" smtClean="0"/>
              <a:t>4. </a:t>
            </a:r>
            <a:r>
              <a:rPr lang="hu-HU" dirty="0" smtClean="0"/>
              <a:t>Mennyi plusz malátát kellene beszerezni ahhoz, hogy az összbevétel maximális lehessen?</a:t>
            </a:r>
            <a:br>
              <a:rPr lang="hu-HU" dirty="0" smtClean="0"/>
            </a:br>
            <a:endParaRPr lang="hu-HU" dirty="0" smtClean="0"/>
          </a:p>
          <a:p>
            <a:r>
              <a:rPr lang="hu-HU" dirty="0" smtClean="0"/>
              <a:t>5.Mi legyen a promóciós stratégia? </a:t>
            </a:r>
            <a:br>
              <a:rPr lang="hu-HU" dirty="0" smtClean="0"/>
            </a:br>
            <a:endParaRPr lang="hu-HU" dirty="0" smtClean="0"/>
          </a:p>
          <a:p>
            <a:r>
              <a:rPr lang="hu-HU" dirty="0" smtClean="0"/>
              <a:t>6. Milyen legyen az új termék megjelenési formája? </a:t>
            </a:r>
          </a:p>
          <a:p>
            <a:endParaRPr lang="hu-HU" dirty="0"/>
          </a:p>
        </p:txBody>
      </p:sp>
      <p:pic>
        <p:nvPicPr>
          <p:cNvPr id="2050" name="Picture 2" descr="Set of ink question marks. | This or that questions, Question mark, Mar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967" y="3908322"/>
            <a:ext cx="2689167" cy="2689167"/>
          </a:xfrm>
          <a:prstGeom prst="rect">
            <a:avLst/>
          </a:prstGeom>
          <a:blipFill dpi="0" rotWithShape="1">
            <a:blip r:embed="rId3">
              <a:alphaModFix amt="0"/>
            </a:blip>
            <a:srcRect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2456279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041058" y="294968"/>
            <a:ext cx="3278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VIZSGÁLÓBIZOTTSÁG VÁLASZAI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411422" y="1181212"/>
            <a:ext cx="113872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1. Milyen fejlesztéseket kell elvégezni? 	</a:t>
            </a:r>
            <a:br>
              <a:rPr lang="hu-HU" dirty="0" smtClean="0"/>
            </a:br>
            <a:r>
              <a:rPr lang="hu-HU" dirty="0" smtClean="0">
                <a:solidFill>
                  <a:srgbClr val="0070C0"/>
                </a:solidFill>
              </a:rPr>
              <a:t>Üzemcsarnok, raktár építése</a:t>
            </a:r>
            <a:br>
              <a:rPr lang="hu-HU" dirty="0" smtClean="0">
                <a:solidFill>
                  <a:srgbClr val="0070C0"/>
                </a:solidFill>
              </a:rPr>
            </a:br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/>
              <a:t>2. Mi legyen az optimális termelési program? </a:t>
            </a:r>
            <a:br>
              <a:rPr lang="hu-HU" dirty="0" smtClean="0"/>
            </a:br>
            <a:r>
              <a:rPr lang="hu-HU" dirty="0" smtClean="0">
                <a:solidFill>
                  <a:srgbClr val="0070C0"/>
                </a:solidFill>
              </a:rPr>
              <a:t>Lineáris programozással alakítható ki</a:t>
            </a:r>
            <a:br>
              <a:rPr lang="hu-HU" dirty="0" smtClean="0">
                <a:solidFill>
                  <a:srgbClr val="0070C0"/>
                </a:solidFill>
              </a:rPr>
            </a:br>
            <a:r>
              <a:rPr lang="hu-HU" dirty="0" smtClean="0"/>
              <a:t> </a:t>
            </a:r>
          </a:p>
          <a:p>
            <a:r>
              <a:rPr lang="hu-HU" dirty="0" smtClean="0"/>
              <a:t>3. Milyen engedélyeket szükséges a hatóságoktól beszerezni, a likőr sorozatgyártásának megkezdéséhez? </a:t>
            </a:r>
            <a:br>
              <a:rPr lang="hu-HU" dirty="0" smtClean="0"/>
            </a:br>
            <a:r>
              <a:rPr lang="hu-HU" dirty="0" smtClean="0">
                <a:solidFill>
                  <a:srgbClr val="0070C0"/>
                </a:solidFill>
              </a:rPr>
              <a:t>Szokásos termékbevezetési ügyek, nincs speciális vonatkozás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</a:t>
            </a:r>
          </a:p>
          <a:p>
            <a:r>
              <a:rPr lang="hu-HU" dirty="0" smtClean="0"/>
              <a:t>4. </a:t>
            </a:r>
            <a:r>
              <a:rPr lang="hu-HU" dirty="0" smtClean="0"/>
              <a:t>Mennyi plusz malátát kellene beszerezni ahhoz, hogy az összbevétel maximális lehessen? </a:t>
            </a:r>
            <a:br>
              <a:rPr lang="hu-HU" dirty="0" smtClean="0"/>
            </a:br>
            <a:r>
              <a:rPr lang="hu-HU" dirty="0" smtClean="0">
                <a:solidFill>
                  <a:srgbClr val="0070C0"/>
                </a:solidFill>
              </a:rPr>
              <a:t>Lineáris programozással </a:t>
            </a:r>
            <a:r>
              <a:rPr lang="hu-HU" dirty="0" smtClean="0">
                <a:solidFill>
                  <a:srgbClr val="0070C0"/>
                </a:solidFill>
              </a:rPr>
              <a:t>számol</a:t>
            </a:r>
            <a:r>
              <a:rPr lang="hu-HU" dirty="0" smtClean="0">
                <a:solidFill>
                  <a:srgbClr val="0070C0"/>
                </a:solidFill>
              </a:rPr>
              <a:t>ható ki</a:t>
            </a:r>
            <a:br>
              <a:rPr lang="hu-HU" dirty="0" smtClean="0">
                <a:solidFill>
                  <a:srgbClr val="0070C0"/>
                </a:solidFill>
              </a:rPr>
            </a:br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/>
              <a:t>5.Mi legyen a promóciós stratégia?</a:t>
            </a:r>
            <a:br>
              <a:rPr lang="hu-HU" dirty="0" smtClean="0"/>
            </a:br>
            <a:r>
              <a:rPr lang="hu-HU" dirty="0" smtClean="0">
                <a:solidFill>
                  <a:srgbClr val="0070C0"/>
                </a:solidFill>
              </a:rPr>
              <a:t>Kiszervezni egy reklámügynökséghez egy közbeszerzési pályázattal 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 smtClean="0"/>
          </a:p>
          <a:p>
            <a:r>
              <a:rPr lang="hu-HU" dirty="0" smtClean="0"/>
              <a:t>6. Milyen legyen az új termék megjelenési formája?</a:t>
            </a:r>
            <a:br>
              <a:rPr lang="hu-HU" dirty="0" smtClean="0"/>
            </a:br>
            <a:r>
              <a:rPr lang="hu-HU" dirty="0" smtClean="0">
                <a:solidFill>
                  <a:srgbClr val="0070C0"/>
                </a:solidFill>
              </a:rPr>
              <a:t>Kiszervezni egy terméktervező stúdióhoz közbeszerzési pályázattal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06791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338052" y="294968"/>
            <a:ext cx="5379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AZ OPTIMÁLIS TERMELÉSI PROGRAM MEGHATÁROZÁSA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295892" y="869240"/>
            <a:ext cx="6817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Figyelembe kell venni a termékek ár szerint megoszlásait a tervezésnél:</a:t>
            </a:r>
            <a:endParaRPr lang="hu-HU" dirty="0"/>
          </a:p>
        </p:txBody>
      </p:sp>
      <p:pic>
        <p:nvPicPr>
          <p:cNvPr id="5" name="Kép 4"/>
          <p:cNvPicPr/>
          <p:nvPr/>
        </p:nvPicPr>
        <p:blipFill>
          <a:blip r:embed="rId2"/>
          <a:stretch>
            <a:fillRect/>
          </a:stretch>
        </p:blipFill>
        <p:spPr>
          <a:xfrm>
            <a:off x="2048060" y="1512387"/>
            <a:ext cx="4084320" cy="3272155"/>
          </a:xfrm>
          <a:prstGeom prst="rect">
            <a:avLst/>
          </a:prstGeom>
        </p:spPr>
      </p:pic>
      <p:pic>
        <p:nvPicPr>
          <p:cNvPr id="6" name="Kép 5"/>
          <p:cNvPicPr/>
          <p:nvPr/>
        </p:nvPicPr>
        <p:blipFill>
          <a:blip r:embed="rId3"/>
          <a:stretch>
            <a:fillRect/>
          </a:stretch>
        </p:blipFill>
        <p:spPr>
          <a:xfrm>
            <a:off x="6902245" y="1512387"/>
            <a:ext cx="3930568" cy="3147785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1295892" y="4866310"/>
            <a:ext cx="89812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Az első ábra az alapanyag készletre vonatkozó korlátozásoknál, a második ábra az előállítási ár </a:t>
            </a:r>
          </a:p>
          <a:p>
            <a:r>
              <a:rPr lang="hu-HU" dirty="0" smtClean="0"/>
              <a:t>megadásánál használható.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1295892" y="5718779"/>
            <a:ext cx="9219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Látható, hogy az alapanyagárak nem jelentősek a piaci ár megadásakor. Árcsökkenés leginkább a </a:t>
            </a:r>
          </a:p>
          <a:p>
            <a:r>
              <a:rPr lang="hu-HU" dirty="0" smtClean="0"/>
              <a:t>technológiai költségek lefaragásával érhető el.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8580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209368" y="1194619"/>
            <a:ext cx="9479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Korlátozási feltételek figyelembevételével a jelenlegi termelési terv kialakítása szimplex módszerrel: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3038168" y="501445"/>
            <a:ext cx="5379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AZ OPTIMÁLIS TERMELÉSI PROGRAM MEGHATÁROZÁSA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/>
              <p:cNvSpPr txBox="1"/>
              <p:nvPr/>
            </p:nvSpPr>
            <p:spPr>
              <a:xfrm>
                <a:off x="3229897" y="2138516"/>
                <a:ext cx="3515578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2800" dirty="0"/>
                  <a:t>z = 45x</a:t>
                </a:r>
                <a:r>
                  <a:rPr lang="hu-HU" sz="2800" baseline="-25000" dirty="0"/>
                  <a:t>1</a:t>
                </a:r>
                <a:r>
                  <a:rPr lang="hu-HU" sz="2800" dirty="0"/>
                  <a:t> + 50x</a:t>
                </a:r>
                <a:r>
                  <a:rPr lang="hu-HU" sz="2800" baseline="-25000" dirty="0"/>
                  <a:t>2</a:t>
                </a:r>
                <a:r>
                  <a:rPr lang="hu-HU" sz="2800" dirty="0"/>
                  <a:t> </a:t>
                </a:r>
                <a:r>
                  <a:rPr lang="hu-HU" sz="2800" dirty="0">
                    <a:sym typeface="Symbol" panose="05050102010706020507" pitchFamily="18" charset="2"/>
                  </a:rPr>
                  <a:t></a:t>
                </a:r>
                <a:r>
                  <a:rPr lang="hu-HU" sz="2800" dirty="0"/>
                  <a:t> </a:t>
                </a:r>
                <a:r>
                  <a:rPr lang="hu-HU" sz="2800" dirty="0" err="1"/>
                  <a:t>max</a:t>
                </a:r>
                <a:r>
                  <a:rPr lang="hu-HU" sz="2800" dirty="0"/>
                  <a:t>,</a:t>
                </a:r>
              </a:p>
              <a:p>
                <a:r>
                  <a:rPr lang="hu-HU" sz="2800" dirty="0"/>
                  <a:t>x</a:t>
                </a:r>
                <a:r>
                  <a:rPr lang="hu-HU" sz="2800" baseline="-25000" dirty="0"/>
                  <a:t>1</a:t>
                </a:r>
                <a:r>
                  <a:rPr lang="hu-HU" sz="2800" dirty="0"/>
                  <a:t> + 2x</a:t>
                </a:r>
                <a:r>
                  <a:rPr lang="hu-HU" sz="2800" baseline="-25000" dirty="0"/>
                  <a:t>2</a:t>
                </a:r>
                <a:r>
                  <a:rPr lang="hu-HU" sz="2800" dirty="0"/>
                  <a:t> </a:t>
                </a:r>
                <a14:m>
                  <m:oMath xmlns:m="http://schemas.openxmlformats.org/officeDocument/2006/math">
                    <m:r>
                      <a:rPr lang="hu-HU" sz="2800" i="1"/>
                      <m:t>≤</m:t>
                    </m:r>
                  </m:oMath>
                </a14:m>
                <a:r>
                  <a:rPr lang="hu-HU" sz="2800" dirty="0"/>
                  <a:t> 4000,</a:t>
                </a:r>
              </a:p>
              <a:p>
                <a:r>
                  <a:rPr lang="hu-HU" sz="2800" dirty="0"/>
                  <a:t>x</a:t>
                </a:r>
                <a:r>
                  <a:rPr lang="hu-HU" sz="2800" baseline="-25000" dirty="0"/>
                  <a:t>1</a:t>
                </a:r>
                <a:r>
                  <a:rPr lang="hu-HU" sz="2800" dirty="0"/>
                  <a:t> + x</a:t>
                </a:r>
                <a:r>
                  <a:rPr lang="hu-HU" sz="2800" baseline="-25000" dirty="0"/>
                  <a:t>2</a:t>
                </a:r>
                <a:r>
                  <a:rPr lang="hu-HU" sz="2800" dirty="0"/>
                  <a:t> </a:t>
                </a:r>
                <a14:m>
                  <m:oMath xmlns:m="http://schemas.openxmlformats.org/officeDocument/2006/math">
                    <m:r>
                      <a:rPr lang="hu-HU" sz="2800" i="1"/>
                      <m:t>≤</m:t>
                    </m:r>
                  </m:oMath>
                </a14:m>
                <a:r>
                  <a:rPr lang="hu-HU" sz="2800" dirty="0"/>
                  <a:t> 2000,</a:t>
                </a:r>
              </a:p>
              <a:p>
                <a:r>
                  <a:rPr lang="hu-HU" sz="2800" dirty="0"/>
                  <a:t>2x</a:t>
                </a:r>
                <a:r>
                  <a:rPr lang="hu-HU" sz="2800" baseline="-25000" dirty="0"/>
                  <a:t>1</a:t>
                </a:r>
                <a:r>
                  <a:rPr lang="hu-HU" sz="2800" dirty="0"/>
                  <a:t> + x</a:t>
                </a:r>
                <a:r>
                  <a:rPr lang="hu-HU" sz="2800" baseline="-25000" dirty="0"/>
                  <a:t>2</a:t>
                </a:r>
                <a:r>
                  <a:rPr lang="hu-HU" sz="2800" dirty="0"/>
                  <a:t> </a:t>
                </a:r>
                <a14:m>
                  <m:oMath xmlns:m="http://schemas.openxmlformats.org/officeDocument/2006/math">
                    <m:r>
                      <a:rPr lang="hu-HU" sz="2800" i="1"/>
                      <m:t>≤</m:t>
                    </m:r>
                  </m:oMath>
                </a14:m>
                <a:r>
                  <a:rPr lang="hu-HU" sz="2800" dirty="0"/>
                  <a:t> 5000,</a:t>
                </a:r>
              </a:p>
              <a:p>
                <a:r>
                  <a:rPr lang="hu-HU" sz="2800" dirty="0"/>
                  <a:t>x</a:t>
                </a:r>
                <a:r>
                  <a:rPr lang="hu-HU" sz="2800" baseline="-25000" dirty="0"/>
                  <a:t>1</a:t>
                </a:r>
                <a:r>
                  <a:rPr lang="hu-HU" sz="2800" dirty="0"/>
                  <a:t>, x</a:t>
                </a:r>
                <a:r>
                  <a:rPr lang="hu-HU" sz="2800" baseline="-25000" dirty="0"/>
                  <a:t>2</a:t>
                </a:r>
                <a14:m>
                  <m:oMath xmlns:m="http://schemas.openxmlformats.org/officeDocument/2006/math">
                    <m:r>
                      <a:rPr lang="hu-HU" sz="2800" i="1"/>
                      <m:t>≥0</m:t>
                    </m:r>
                  </m:oMath>
                </a14:m>
                <a:r>
                  <a:rPr lang="hu-HU" sz="2800" dirty="0" smtClean="0"/>
                  <a:t>.</a:t>
                </a:r>
                <a:endParaRPr lang="hu-HU" sz="2800" dirty="0"/>
              </a:p>
            </p:txBody>
          </p:sp>
        </mc:Choice>
        <mc:Fallback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897" y="2138516"/>
                <a:ext cx="3515578" cy="2246769"/>
              </a:xfrm>
              <a:prstGeom prst="rect">
                <a:avLst/>
              </a:prstGeom>
              <a:blipFill>
                <a:blip r:embed="rId2"/>
                <a:stretch>
                  <a:fillRect l="-3640" t="-3533" r="-2080" b="-706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zövegdoboz 4"/>
          <p:cNvSpPr txBox="1"/>
          <p:nvPr/>
        </p:nvSpPr>
        <p:spPr>
          <a:xfrm>
            <a:off x="1209368" y="4959850"/>
            <a:ext cx="3745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z jelöli a programhoz tartozó bevételt.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8064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038168" y="501445"/>
            <a:ext cx="5379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AZ OPTIMÁLIS TERMELÉSI PROGRAM MEGHATÁROZÁSA</a:t>
            </a:r>
            <a:endParaRPr lang="hu-HU" dirty="0"/>
          </a:p>
        </p:txBody>
      </p:sp>
      <p:pic>
        <p:nvPicPr>
          <p:cNvPr id="3" name="Kép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503" y="1329126"/>
            <a:ext cx="5509661" cy="362633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zövegdoboz 3"/>
          <p:cNvSpPr txBox="1"/>
          <p:nvPr/>
        </p:nvSpPr>
        <p:spPr>
          <a:xfrm>
            <a:off x="884903" y="4955457"/>
            <a:ext cx="112798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szürke tartomány jelöli a megengedett megoldások halmazát. Ebből kell kiválasztani a maximumot nyújtó megoldást.</a:t>
            </a:r>
          </a:p>
          <a:p>
            <a:r>
              <a:rPr lang="hu-HU" dirty="0" smtClean="0"/>
              <a:t>Csak három csúcs jöhet szóba megoldásként, közülük a </a:t>
            </a:r>
            <a:r>
              <a:rPr lang="hu-HU" dirty="0"/>
              <a:t>(0, 2000</a:t>
            </a:r>
            <a:r>
              <a:rPr lang="hu-HU" dirty="0" smtClean="0"/>
              <a:t>) adja a meglepő eredményt.</a:t>
            </a:r>
          </a:p>
          <a:p>
            <a:r>
              <a:rPr lang="hu-HU" b="1" dirty="0" smtClean="0"/>
              <a:t>Bevétel szempontjából a gyár jobban járna, ha csak barna sört készítene!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710970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606</Words>
  <Application>Microsoft Office PowerPoint</Application>
  <PresentationFormat>Szélesvásznú</PresentationFormat>
  <Paragraphs>71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Courgette</vt:lpstr>
      <vt:lpstr>Symbol</vt:lpstr>
      <vt:lpstr>Office-téma</vt:lpstr>
      <vt:lpstr>Új termék kifejlesztésének gazdasági elemzése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Új termék kifejlesztésének gazdasági elemzése</dc:title>
  <dc:creator>Windows-felhasználó</dc:creator>
  <cp:lastModifiedBy>Windows-felhasználó</cp:lastModifiedBy>
  <cp:revision>11</cp:revision>
  <dcterms:created xsi:type="dcterms:W3CDTF">2020-11-12T09:25:51Z</dcterms:created>
  <dcterms:modified xsi:type="dcterms:W3CDTF">2020-11-12T12:28:52Z</dcterms:modified>
</cp:coreProperties>
</file>