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204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293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507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37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956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658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95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786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994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3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85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0C10E-AA5F-4B51-904F-3687CF9DD5FA}" type="datetimeFigureOut">
              <a:rPr lang="hu-HU" smtClean="0"/>
              <a:t>2020. 11. 15.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3FA89-7876-499B-B41F-4944C297E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880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US" dirty="0"/>
              <a:t>Economic analysis of new product development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issue of the market introduction of DUCK liqueur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307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766916" y="1297858"/>
            <a:ext cx="300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model for three products: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3082413" y="2094271"/>
                <a:ext cx="4920963" cy="2554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200" dirty="0"/>
                  <a:t>z= 45x</a:t>
                </a:r>
                <a:r>
                  <a:rPr lang="hu-HU" sz="3200" baseline="-25000" dirty="0"/>
                  <a:t>1</a:t>
                </a:r>
                <a:r>
                  <a:rPr lang="hu-HU" sz="3200" dirty="0"/>
                  <a:t> + 50x</a:t>
                </a:r>
                <a:r>
                  <a:rPr lang="hu-HU" sz="3200" baseline="-25000" dirty="0"/>
                  <a:t>2</a:t>
                </a:r>
                <a:r>
                  <a:rPr lang="hu-HU" sz="3200" dirty="0"/>
                  <a:t> + 60x</a:t>
                </a:r>
                <a:r>
                  <a:rPr lang="hu-HU" sz="3200" baseline="-25000" dirty="0"/>
                  <a:t>3</a:t>
                </a:r>
                <a:r>
                  <a:rPr lang="hu-HU" sz="3200" dirty="0"/>
                  <a:t> </a:t>
                </a:r>
                <a:r>
                  <a:rPr lang="hu-HU" sz="3200" dirty="0">
                    <a:sym typeface="Symbol" panose="05050102010706020507" pitchFamily="18" charset="2"/>
                  </a:rPr>
                  <a:t></a:t>
                </a:r>
                <a:r>
                  <a:rPr lang="hu-HU" sz="3200" dirty="0"/>
                  <a:t> </a:t>
                </a:r>
                <a:r>
                  <a:rPr lang="hu-HU" sz="3200" dirty="0" err="1"/>
                  <a:t>max</a:t>
                </a:r>
                <a:endParaRPr lang="hu-HU" sz="3200" dirty="0" smtClean="0"/>
              </a:p>
              <a:p>
                <a:r>
                  <a:rPr lang="hu-HU" sz="3200" dirty="0" smtClean="0"/>
                  <a:t>x</a:t>
                </a:r>
                <a:r>
                  <a:rPr lang="hu-HU" sz="3200" baseline="-25000" dirty="0" smtClean="0"/>
                  <a:t>1</a:t>
                </a:r>
                <a:r>
                  <a:rPr lang="hu-HU" sz="3200" dirty="0" smtClean="0"/>
                  <a:t> </a:t>
                </a:r>
                <a:r>
                  <a:rPr lang="hu-HU" sz="3200" dirty="0"/>
                  <a:t>+ 2x</a:t>
                </a:r>
                <a:r>
                  <a:rPr lang="hu-HU" sz="3200" baseline="-25000" dirty="0"/>
                  <a:t>2</a:t>
                </a:r>
                <a:r>
                  <a:rPr lang="hu-HU" sz="3200" dirty="0"/>
                  <a:t> + 0.5x</a:t>
                </a:r>
                <a:r>
                  <a:rPr lang="hu-HU" sz="3200" baseline="-25000" dirty="0"/>
                  <a:t>3</a:t>
                </a:r>
                <a:r>
                  <a:rPr lang="hu-HU" sz="3200" dirty="0"/>
                  <a:t> </a:t>
                </a:r>
                <a14:m>
                  <m:oMath xmlns:m="http://schemas.openxmlformats.org/officeDocument/2006/math">
                    <m:r>
                      <a:rPr lang="hu-HU" sz="32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hu-HU" sz="3200" dirty="0"/>
                  <a:t> 4000,</a:t>
                </a:r>
              </a:p>
              <a:p>
                <a:r>
                  <a:rPr lang="hu-HU" sz="3200" dirty="0"/>
                  <a:t>x</a:t>
                </a:r>
                <a:r>
                  <a:rPr lang="hu-HU" sz="3200" baseline="-25000" dirty="0"/>
                  <a:t>1</a:t>
                </a:r>
                <a:r>
                  <a:rPr lang="hu-HU" sz="3200" dirty="0"/>
                  <a:t> + x</a:t>
                </a:r>
                <a:r>
                  <a:rPr lang="hu-HU" sz="3200" baseline="-25000" dirty="0"/>
                  <a:t>2</a:t>
                </a:r>
                <a:r>
                  <a:rPr lang="hu-HU" sz="3200" dirty="0"/>
                  <a:t> + 3x</a:t>
                </a:r>
                <a:r>
                  <a:rPr lang="hu-HU" sz="3200" baseline="-25000" dirty="0"/>
                  <a:t>3</a:t>
                </a:r>
                <a:r>
                  <a:rPr lang="hu-HU" sz="3200" dirty="0"/>
                  <a:t> </a:t>
                </a:r>
                <a14:m>
                  <m:oMath xmlns:m="http://schemas.openxmlformats.org/officeDocument/2006/math">
                    <m:r>
                      <a:rPr lang="hu-HU" sz="32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hu-HU" sz="3200" dirty="0"/>
                  <a:t> 2000, </a:t>
                </a:r>
              </a:p>
              <a:p>
                <a:r>
                  <a:rPr lang="hu-HU" sz="3200" dirty="0"/>
                  <a:t>2x</a:t>
                </a:r>
                <a:r>
                  <a:rPr lang="hu-HU" sz="3200" baseline="-25000" dirty="0"/>
                  <a:t>1</a:t>
                </a:r>
                <a:r>
                  <a:rPr lang="hu-HU" sz="3200" dirty="0"/>
                  <a:t> + x</a:t>
                </a:r>
                <a:r>
                  <a:rPr lang="hu-HU" sz="3200" baseline="-25000" dirty="0"/>
                  <a:t>2</a:t>
                </a:r>
                <a:r>
                  <a:rPr lang="hu-HU" sz="3200" dirty="0"/>
                  <a:t> + 3x</a:t>
                </a:r>
                <a:r>
                  <a:rPr lang="hu-HU" sz="3200" baseline="-25000" dirty="0"/>
                  <a:t>3</a:t>
                </a:r>
                <a:r>
                  <a:rPr lang="hu-HU" sz="3200" dirty="0"/>
                  <a:t> </a:t>
                </a:r>
                <a14:m>
                  <m:oMath xmlns:m="http://schemas.openxmlformats.org/officeDocument/2006/math">
                    <m:r>
                      <a:rPr lang="hu-HU" sz="32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hu-HU" sz="3200" dirty="0"/>
                  <a:t> 5000</a:t>
                </a:r>
              </a:p>
              <a:p>
                <a:r>
                  <a:rPr lang="hu-HU" sz="3200" dirty="0"/>
                  <a:t>x</a:t>
                </a:r>
                <a:r>
                  <a:rPr lang="hu-HU" sz="3200" baseline="-25000" dirty="0"/>
                  <a:t>1</a:t>
                </a:r>
                <a:r>
                  <a:rPr lang="hu-HU" sz="3200" dirty="0"/>
                  <a:t>, x</a:t>
                </a:r>
                <a:r>
                  <a:rPr lang="hu-HU" sz="3200" baseline="-25000" dirty="0"/>
                  <a:t>2</a:t>
                </a:r>
                <a:r>
                  <a:rPr lang="hu-HU" sz="3200" dirty="0"/>
                  <a:t>, x</a:t>
                </a:r>
                <a:r>
                  <a:rPr lang="hu-HU" sz="3200" baseline="-25000" dirty="0"/>
                  <a:t>3</a:t>
                </a:r>
                <a14:m>
                  <m:oMath xmlns:m="http://schemas.openxmlformats.org/officeDocument/2006/math">
                    <m:r>
                      <a:rPr lang="hu-HU" sz="32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hu-HU" sz="3200" dirty="0"/>
                  <a:t>.</a:t>
                </a: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413" y="2094271"/>
                <a:ext cx="4920963" cy="2554545"/>
              </a:xfrm>
              <a:prstGeom prst="rect">
                <a:avLst/>
              </a:prstGeom>
              <a:blipFill>
                <a:blip r:embed="rId2"/>
                <a:stretch>
                  <a:fillRect l="-3222" t="-3580" r="-2230" b="-716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/>
          <p:cNvSpPr txBox="1"/>
          <p:nvPr/>
        </p:nvSpPr>
        <p:spPr>
          <a:xfrm>
            <a:off x="884903" y="5225979"/>
            <a:ext cx="10197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Solved by the simplex method, even with the current stock of raw materials, we get that (0, 2000, 0) the optimal plan, </a:t>
            </a:r>
            <a:r>
              <a:rPr lang="en-US" dirty="0" err="1"/>
              <a:t>ie</a:t>
            </a:r>
            <a:r>
              <a:rPr lang="en-US" dirty="0"/>
              <a:t> </a:t>
            </a:r>
            <a:r>
              <a:rPr lang="en-US" b="1" dirty="0"/>
              <a:t>the highest revenue can be achieved only by producing dark beer!</a:t>
            </a:r>
            <a:endParaRPr lang="hu-HU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038168" y="501445"/>
            <a:ext cx="581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DETERMINATION OF THE OPTIMAL PRODUCTION PROGRAM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50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16246" y="604684"/>
            <a:ext cx="154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CONCLUSIONS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0941" y="1592826"/>
            <a:ext cx="1132707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the time being, it is not worthwhile to start series production of the liqueur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Trial production and developments must be started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warehouses are filled with raw materials, other restrictive conditions may be imposed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Lower and upper limits should be applied to the quantity of products in the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When maximizing revenue, you need to move on to maximizing profits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2729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32213" y="845638"/>
            <a:ext cx="104759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dirty="0" err="1" smtClean="0">
                <a:solidFill>
                  <a:srgbClr val="FF0000"/>
                </a:solidFill>
                <a:latin typeface="Courgette" panose="02000603070400060004" pitchFamily="2" charset="-18"/>
              </a:rPr>
              <a:t>Thank</a:t>
            </a:r>
            <a:r>
              <a:rPr lang="hu-HU" sz="6000" dirty="0" smtClean="0">
                <a:solidFill>
                  <a:srgbClr val="FF0000"/>
                </a:solidFill>
                <a:latin typeface="Courgette" panose="02000603070400060004" pitchFamily="2" charset="-18"/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  <a:latin typeface="Courgette" panose="02000603070400060004" pitchFamily="2" charset="-18"/>
              </a:rPr>
              <a:t>You</a:t>
            </a:r>
            <a:r>
              <a:rPr lang="hu-HU" sz="6000" dirty="0" smtClean="0">
                <a:solidFill>
                  <a:srgbClr val="FF0000"/>
                </a:solidFill>
                <a:latin typeface="Courgette" panose="02000603070400060004" pitchFamily="2" charset="-18"/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  <a:latin typeface="Courgette" panose="02000603070400060004" pitchFamily="2" charset="-18"/>
              </a:rPr>
              <a:t>for</a:t>
            </a:r>
            <a:r>
              <a:rPr lang="hu-HU" sz="6000" dirty="0" smtClean="0">
                <a:solidFill>
                  <a:srgbClr val="FF0000"/>
                </a:solidFill>
                <a:latin typeface="Courgette" panose="02000603070400060004" pitchFamily="2" charset="-18"/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  <a:latin typeface="Courgette" panose="02000603070400060004" pitchFamily="2" charset="-18"/>
              </a:rPr>
              <a:t>Your</a:t>
            </a:r>
            <a:r>
              <a:rPr lang="hu-HU" sz="6000" dirty="0" smtClean="0">
                <a:solidFill>
                  <a:srgbClr val="FF0000"/>
                </a:solidFill>
                <a:latin typeface="Courgette" panose="02000603070400060004" pitchFamily="2" charset="-18"/>
              </a:rPr>
              <a:t> </a:t>
            </a:r>
            <a:r>
              <a:rPr lang="hu-HU" sz="6000" dirty="0" err="1" smtClean="0">
                <a:solidFill>
                  <a:srgbClr val="FF0000"/>
                </a:solidFill>
                <a:latin typeface="Courgette" panose="02000603070400060004" pitchFamily="2" charset="-18"/>
              </a:rPr>
              <a:t>Attention</a:t>
            </a:r>
            <a:r>
              <a:rPr lang="hu-HU" sz="6000" dirty="0" smtClean="0">
                <a:solidFill>
                  <a:srgbClr val="FF0000"/>
                </a:solidFill>
                <a:latin typeface="Courgette" panose="02000603070400060004" pitchFamily="2" charset="-18"/>
              </a:rPr>
              <a:t>!</a:t>
            </a:r>
            <a:endParaRPr lang="hu-HU" sz="6000" dirty="0">
              <a:solidFill>
                <a:srgbClr val="FF0000"/>
              </a:solidFill>
              <a:latin typeface="Courgette" panose="02000603070400060004" pitchFamily="2" charset="-18"/>
            </a:endParaRPr>
          </a:p>
        </p:txBody>
      </p:sp>
      <p:pic>
        <p:nvPicPr>
          <p:cNvPr id="3076" name="Picture 4" descr="50+ Wine ideas in 2020 | wine, wine drinks, drinking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949" y="2638065"/>
            <a:ext cx="4844128" cy="379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56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500747" y="261256"/>
            <a:ext cx="295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PRODUCT RANGE EXPANSION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16873">
            <a:off x="1978928" y="1685698"/>
            <a:ext cx="3613206" cy="2229565"/>
          </a:xfrm>
          <a:prstGeom prst="rect">
            <a:avLst/>
          </a:prstGeom>
        </p:spPr>
      </p:pic>
      <p:grpSp>
        <p:nvGrpSpPr>
          <p:cNvPr id="6" name="Csoportba foglalás 5"/>
          <p:cNvGrpSpPr/>
          <p:nvPr/>
        </p:nvGrpSpPr>
        <p:grpSpPr>
          <a:xfrm rot="1872651">
            <a:off x="6277064" y="1745673"/>
            <a:ext cx="4127928" cy="2576945"/>
            <a:chOff x="6277064" y="1745673"/>
            <a:chExt cx="4127928" cy="2576945"/>
          </a:xfrm>
        </p:grpSpPr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7064" y="1762633"/>
              <a:ext cx="4127928" cy="2547179"/>
            </a:xfrm>
            <a:prstGeom prst="rect">
              <a:avLst/>
            </a:prstGeom>
          </p:spPr>
        </p:pic>
        <p:sp>
          <p:nvSpPr>
            <p:cNvPr id="5" name="Téglalap 4"/>
            <p:cNvSpPr/>
            <p:nvPr/>
          </p:nvSpPr>
          <p:spPr>
            <a:xfrm>
              <a:off x="6293922" y="1745673"/>
              <a:ext cx="4096987" cy="25769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" name="Szövegdoboz 6"/>
          <p:cNvSpPr txBox="1"/>
          <p:nvPr/>
        </p:nvSpPr>
        <p:spPr>
          <a:xfrm>
            <a:off x="1072372" y="5439141"/>
            <a:ext cx="1078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successful products are two types of beer, light and dark beer. It's time to hit the market with a new product!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55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061361" y="498763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DUCK's</a:t>
            </a:r>
            <a:r>
              <a:rPr lang="hu-HU" dirty="0"/>
              <a:t>  </a:t>
            </a:r>
            <a:r>
              <a:rPr lang="hu-HU" dirty="0" err="1"/>
              <a:t>malt</a:t>
            </a:r>
            <a:r>
              <a:rPr lang="hu-HU" dirty="0"/>
              <a:t> </a:t>
            </a:r>
            <a:r>
              <a:rPr lang="hu-HU" dirty="0" err="1"/>
              <a:t>liqueur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63139" y="1258784"/>
            <a:ext cx="1142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product developers have produced a new product with a special tasteful of 40% alcohol, the DUCK's malt liqueur, from the raw materials used for brewing</a:t>
            </a:r>
            <a:r>
              <a:rPr lang="en-US" dirty="0" smtClean="0"/>
              <a:t>!</a:t>
            </a:r>
            <a:endParaRPr lang="hu-HU" dirty="0" smtClean="0"/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market researchers tested the consumer reception at store stalls, it was favorable!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new product is ready for market launch</a:t>
            </a:r>
            <a:endParaRPr lang="hu-HU" dirty="0"/>
          </a:p>
        </p:txBody>
      </p:sp>
      <p:pic>
        <p:nvPicPr>
          <p:cNvPr id="1026" name="Picture 2" descr="Quick! Chug Your Liquor Before It Goes Weird | WIR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980" y="3403799"/>
            <a:ext cx="3645724" cy="254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82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67595" y="463137"/>
            <a:ext cx="398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STEPS FOR INTRODUCING THE PRODUCT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736270" y="1603169"/>
            <a:ext cx="88017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Administrative steps: </a:t>
            </a:r>
            <a:r>
              <a:rPr lang="en-US" dirty="0"/>
              <a:t>patenting, licensing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Development steps: </a:t>
            </a:r>
            <a:r>
              <a:rPr lang="en-US" dirty="0"/>
              <a:t>product design for bottle, for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Investment steps: </a:t>
            </a:r>
            <a:r>
              <a:rPr lang="en-US" dirty="0"/>
              <a:t>construction of a new factory hall, a new warehouse 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Market research steps: </a:t>
            </a:r>
            <a:r>
              <a:rPr lang="en-US" dirty="0"/>
              <a:t>definition of unpacking and wrapping types, promotion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Human resource issues: </a:t>
            </a:r>
            <a:r>
              <a:rPr lang="en-US" dirty="0"/>
              <a:t>appointment of new sector leaders, training of skilled workers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003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562597" y="510639"/>
            <a:ext cx="2309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MANAGEMENT ISSUES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676893" y="1579419"/>
            <a:ext cx="107430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improvements need to be made</a:t>
            </a:r>
            <a:r>
              <a:rPr lang="en-US" dirty="0" smtClean="0"/>
              <a:t>?</a:t>
            </a:r>
            <a:endParaRPr lang="hu-HU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2. What should be the optimal production program</a:t>
            </a:r>
            <a:r>
              <a:rPr lang="en-US" dirty="0" smtClean="0"/>
              <a:t>?</a:t>
            </a:r>
            <a:endParaRPr lang="hu-HU" dirty="0" smtClean="0"/>
          </a:p>
          <a:p>
            <a:endParaRPr lang="en-US" dirty="0"/>
          </a:p>
          <a:p>
            <a:r>
              <a:rPr lang="en-US" dirty="0"/>
              <a:t>3. What permits are required to obtain from the authorities in order to start series production of the liqueur</a:t>
            </a:r>
            <a:r>
              <a:rPr lang="en-US" dirty="0" smtClean="0"/>
              <a:t>?</a:t>
            </a:r>
            <a:endParaRPr lang="hu-HU" dirty="0" smtClean="0"/>
          </a:p>
          <a:p>
            <a:endParaRPr lang="en-US" dirty="0"/>
          </a:p>
          <a:p>
            <a:r>
              <a:rPr lang="en-US" dirty="0"/>
              <a:t>4. How much extra malt should be procured to maximize total revenue</a:t>
            </a:r>
            <a:r>
              <a:rPr lang="en-US" dirty="0" smtClean="0"/>
              <a:t>?</a:t>
            </a:r>
            <a:endParaRPr lang="hu-HU" dirty="0" smtClean="0"/>
          </a:p>
          <a:p>
            <a:endParaRPr lang="en-US" dirty="0"/>
          </a:p>
          <a:p>
            <a:r>
              <a:rPr lang="en-US" dirty="0"/>
              <a:t>5. What should be the promotion strategy</a:t>
            </a:r>
            <a:r>
              <a:rPr lang="en-US" dirty="0" smtClean="0"/>
              <a:t>?</a:t>
            </a:r>
            <a:endParaRPr lang="hu-HU" dirty="0" smtClean="0"/>
          </a:p>
          <a:p>
            <a:endParaRPr lang="en-US" dirty="0"/>
          </a:p>
          <a:p>
            <a:r>
              <a:rPr lang="en-US" dirty="0"/>
              <a:t>6. What should the new product look like?</a:t>
            </a:r>
            <a:endParaRPr lang="hu-HU" dirty="0"/>
          </a:p>
        </p:txBody>
      </p:sp>
      <p:pic>
        <p:nvPicPr>
          <p:cNvPr id="2050" name="Picture 2" descr="Set of ink question marks. | This or that questions, Question mark, Mar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967" y="3908322"/>
            <a:ext cx="2689167" cy="2689167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45627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041058" y="294968"/>
            <a:ext cx="294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THE COMMISSION 'S  REPLIES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11422" y="1181212"/>
            <a:ext cx="113872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improvements need to be made? </a:t>
            </a:r>
            <a:endParaRPr lang="hu-HU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Construction </a:t>
            </a:r>
            <a:r>
              <a:rPr lang="en-US" dirty="0">
                <a:solidFill>
                  <a:srgbClr val="0070C0"/>
                </a:solidFill>
              </a:rPr>
              <a:t>of a factory hall and </a:t>
            </a:r>
            <a:r>
              <a:rPr lang="en-US" dirty="0" smtClean="0">
                <a:solidFill>
                  <a:srgbClr val="0070C0"/>
                </a:solidFill>
              </a:rPr>
              <a:t>warehou</a:t>
            </a:r>
            <a:r>
              <a:rPr lang="en-US" dirty="0" smtClean="0"/>
              <a:t>se</a:t>
            </a:r>
            <a:r>
              <a:rPr lang="hu-HU" dirty="0" smtClean="0"/>
              <a:t/>
            </a:r>
            <a:br>
              <a:rPr lang="hu-HU" dirty="0" smtClean="0"/>
            </a:br>
            <a:endParaRPr lang="en-US" dirty="0"/>
          </a:p>
          <a:p>
            <a:r>
              <a:rPr lang="en-US" dirty="0"/>
              <a:t>2. What should be the optimal production program?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>
                <a:solidFill>
                  <a:srgbClr val="0070C0"/>
                </a:solidFill>
              </a:rPr>
              <a:t>Can </a:t>
            </a:r>
            <a:r>
              <a:rPr lang="en-US" dirty="0">
                <a:solidFill>
                  <a:srgbClr val="0070C0"/>
                </a:solidFill>
              </a:rPr>
              <a:t>be designed with linear </a:t>
            </a:r>
            <a:r>
              <a:rPr lang="en-US" dirty="0" smtClean="0">
                <a:solidFill>
                  <a:srgbClr val="0070C0"/>
                </a:solidFill>
              </a:rPr>
              <a:t>programming</a:t>
            </a:r>
            <a:r>
              <a:rPr lang="hu-HU" dirty="0" smtClean="0">
                <a:solidFill>
                  <a:srgbClr val="0070C0"/>
                </a:solidFill>
              </a:rPr>
              <a:t/>
            </a:r>
            <a:br>
              <a:rPr lang="hu-HU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3. What permits are required to obtain from the authorities in order to start series production of the liqueur?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/>
              <a:t>Standard </a:t>
            </a:r>
            <a:r>
              <a:rPr lang="en-US" dirty="0"/>
              <a:t>product launch issues, no special </a:t>
            </a:r>
            <a:r>
              <a:rPr lang="en-US" dirty="0" smtClean="0"/>
              <a:t>relevance</a:t>
            </a:r>
            <a:r>
              <a:rPr lang="hu-HU" dirty="0" smtClean="0"/>
              <a:t/>
            </a:r>
            <a:br>
              <a:rPr lang="hu-HU" dirty="0" smtClean="0"/>
            </a:br>
            <a:endParaRPr lang="en-US" dirty="0"/>
          </a:p>
          <a:p>
            <a:r>
              <a:rPr lang="en-US" dirty="0"/>
              <a:t>4. How much extra malt should be procured to maximize total revenue?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>
                <a:solidFill>
                  <a:srgbClr val="0070C0"/>
                </a:solidFill>
              </a:rPr>
              <a:t>It </a:t>
            </a:r>
            <a:r>
              <a:rPr lang="en-US" dirty="0">
                <a:solidFill>
                  <a:srgbClr val="0070C0"/>
                </a:solidFill>
              </a:rPr>
              <a:t>can be calculated by linear </a:t>
            </a:r>
            <a:r>
              <a:rPr lang="en-US" dirty="0" smtClean="0">
                <a:solidFill>
                  <a:srgbClr val="0070C0"/>
                </a:solidFill>
              </a:rPr>
              <a:t>programming</a:t>
            </a:r>
            <a:r>
              <a:rPr lang="hu-HU" dirty="0" smtClean="0"/>
              <a:t/>
            </a:r>
            <a:br>
              <a:rPr lang="hu-HU" dirty="0" smtClean="0"/>
            </a:br>
            <a:endParaRPr lang="en-US" dirty="0"/>
          </a:p>
          <a:p>
            <a:r>
              <a:rPr lang="en-US" dirty="0"/>
              <a:t>5. What should be the promotion strategy?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/>
              <a:t>Outsourcing </a:t>
            </a:r>
            <a:r>
              <a:rPr lang="en-US" dirty="0"/>
              <a:t>to an advertising agency with a procurement </a:t>
            </a:r>
            <a:r>
              <a:rPr lang="en-US" dirty="0" smtClean="0"/>
              <a:t>tender</a:t>
            </a:r>
            <a:r>
              <a:rPr lang="hu-HU" dirty="0" smtClean="0"/>
              <a:t/>
            </a:r>
            <a:br>
              <a:rPr lang="hu-HU" dirty="0" smtClean="0"/>
            </a:br>
            <a:endParaRPr lang="en-US" dirty="0"/>
          </a:p>
          <a:p>
            <a:r>
              <a:rPr lang="en-US" dirty="0"/>
              <a:t>6. What should the new product look like?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dirty="0" smtClean="0">
                <a:solidFill>
                  <a:srgbClr val="0070C0"/>
                </a:solidFill>
              </a:rPr>
              <a:t>Outsourcing </a:t>
            </a:r>
            <a:r>
              <a:rPr lang="en-US" dirty="0">
                <a:solidFill>
                  <a:srgbClr val="0070C0"/>
                </a:solidFill>
              </a:rPr>
              <a:t>to a product design studio with a tender</a:t>
            </a:r>
            <a:endParaRPr lang="hu-H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9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958042" y="304677"/>
            <a:ext cx="581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DETERMINATION OF THE OPTIMAL PRODUCTION PROGRAM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95892" y="869240"/>
            <a:ext cx="7971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price distributions of the products must be taken into account when designing: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295893" y="5120815"/>
            <a:ext cx="10359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figure on the left can be used to limit the stock of raw materials, the figure on the right can be used to specify the production price.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295892" y="5944410"/>
            <a:ext cx="10359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can be seen that raw material prices are not significant when giving the market price. Price reductions are best achieved by cutting technology costs.</a:t>
            </a:r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591" y="1320340"/>
            <a:ext cx="4067175" cy="380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ép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972" y="1354903"/>
            <a:ext cx="3486150" cy="3552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858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09368" y="1194619"/>
            <a:ext cx="105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Taking into account constraint conditions, the modeling of the current production plan by the simplex method: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038168" y="501445"/>
            <a:ext cx="581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DETERMINATION OF THE OPTIMAL PRODUCTION PROGRAM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3229897" y="2138516"/>
                <a:ext cx="3515578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800" dirty="0"/>
                  <a:t>z = 45x</a:t>
                </a:r>
                <a:r>
                  <a:rPr lang="hu-HU" sz="2800" baseline="-25000" dirty="0"/>
                  <a:t>1</a:t>
                </a:r>
                <a:r>
                  <a:rPr lang="hu-HU" sz="2800" dirty="0"/>
                  <a:t> + 50x</a:t>
                </a:r>
                <a:r>
                  <a:rPr lang="hu-HU" sz="2800" baseline="-25000" dirty="0"/>
                  <a:t>2</a:t>
                </a:r>
                <a:r>
                  <a:rPr lang="hu-HU" sz="2800" dirty="0"/>
                  <a:t> </a:t>
                </a:r>
                <a:r>
                  <a:rPr lang="hu-HU" sz="2800" dirty="0">
                    <a:sym typeface="Symbol" panose="05050102010706020507" pitchFamily="18" charset="2"/>
                  </a:rPr>
                  <a:t></a:t>
                </a:r>
                <a:r>
                  <a:rPr lang="hu-HU" sz="2800" dirty="0"/>
                  <a:t> </a:t>
                </a:r>
                <a:r>
                  <a:rPr lang="hu-HU" sz="2800" dirty="0" err="1"/>
                  <a:t>max</a:t>
                </a:r>
                <a:r>
                  <a:rPr lang="hu-HU" sz="2800" dirty="0"/>
                  <a:t>,</a:t>
                </a:r>
              </a:p>
              <a:p>
                <a:r>
                  <a:rPr lang="hu-HU" sz="2800" dirty="0"/>
                  <a:t>x</a:t>
                </a:r>
                <a:r>
                  <a:rPr lang="hu-HU" sz="2800" baseline="-25000" dirty="0"/>
                  <a:t>1</a:t>
                </a:r>
                <a:r>
                  <a:rPr lang="hu-HU" sz="2800" dirty="0"/>
                  <a:t> + 2x</a:t>
                </a:r>
                <a:r>
                  <a:rPr lang="hu-HU" sz="2800" baseline="-25000" dirty="0"/>
                  <a:t>2</a:t>
                </a:r>
                <a:r>
                  <a:rPr lang="hu-HU" sz="2800" dirty="0"/>
                  <a:t> </a:t>
                </a:r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hu-HU" sz="2800" dirty="0"/>
                  <a:t> 4000,</a:t>
                </a:r>
              </a:p>
              <a:p>
                <a:r>
                  <a:rPr lang="hu-HU" sz="2800" dirty="0"/>
                  <a:t>x</a:t>
                </a:r>
                <a:r>
                  <a:rPr lang="hu-HU" sz="2800" baseline="-25000" dirty="0"/>
                  <a:t>1</a:t>
                </a:r>
                <a:r>
                  <a:rPr lang="hu-HU" sz="2800" dirty="0"/>
                  <a:t> + x</a:t>
                </a:r>
                <a:r>
                  <a:rPr lang="hu-HU" sz="2800" baseline="-25000" dirty="0"/>
                  <a:t>2</a:t>
                </a:r>
                <a:r>
                  <a:rPr lang="hu-HU" sz="2800" dirty="0"/>
                  <a:t> </a:t>
                </a:r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hu-HU" sz="2800" dirty="0"/>
                  <a:t> 2000,</a:t>
                </a:r>
              </a:p>
              <a:p>
                <a:r>
                  <a:rPr lang="hu-HU" sz="2800" dirty="0"/>
                  <a:t>2x</a:t>
                </a:r>
                <a:r>
                  <a:rPr lang="hu-HU" sz="2800" baseline="-25000" dirty="0"/>
                  <a:t>1</a:t>
                </a:r>
                <a:r>
                  <a:rPr lang="hu-HU" sz="2800" dirty="0"/>
                  <a:t> + x</a:t>
                </a:r>
                <a:r>
                  <a:rPr lang="hu-HU" sz="2800" baseline="-25000" dirty="0"/>
                  <a:t>2</a:t>
                </a:r>
                <a:r>
                  <a:rPr lang="hu-HU" sz="2800" dirty="0"/>
                  <a:t> </a:t>
                </a:r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hu-HU" sz="2800" dirty="0"/>
                  <a:t> 5000,</a:t>
                </a:r>
              </a:p>
              <a:p>
                <a:r>
                  <a:rPr lang="hu-HU" sz="2800" dirty="0"/>
                  <a:t>x</a:t>
                </a:r>
                <a:r>
                  <a:rPr lang="hu-HU" sz="2800" baseline="-25000" dirty="0"/>
                  <a:t>1</a:t>
                </a:r>
                <a:r>
                  <a:rPr lang="hu-HU" sz="2800" dirty="0"/>
                  <a:t>, x</a:t>
                </a:r>
                <a:r>
                  <a:rPr lang="hu-HU" sz="2800" baseline="-25000" dirty="0"/>
                  <a:t>2</a:t>
                </a:r>
                <a14:m>
                  <m:oMath xmlns:m="http://schemas.openxmlformats.org/officeDocument/2006/math">
                    <m:r>
                      <a:rPr lang="hu-HU" sz="28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hu-HU" sz="2800" dirty="0" smtClean="0"/>
                  <a:t>.</a:t>
                </a:r>
                <a:endParaRPr lang="hu-HU" sz="28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897" y="2138516"/>
                <a:ext cx="3515578" cy="2246769"/>
              </a:xfrm>
              <a:prstGeom prst="rect">
                <a:avLst/>
              </a:prstGeom>
              <a:blipFill>
                <a:blip r:embed="rId2"/>
                <a:stretch>
                  <a:fillRect l="-3640" t="-3533" r="-2080" b="-706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/>
          <p:cNvSpPr txBox="1"/>
          <p:nvPr/>
        </p:nvSpPr>
        <p:spPr>
          <a:xfrm>
            <a:off x="1209368" y="4959850"/>
            <a:ext cx="454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z </a:t>
            </a:r>
            <a:r>
              <a:rPr lang="en-US" dirty="0"/>
              <a:t>indicates revenue associated to the program.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06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503" y="1329126"/>
            <a:ext cx="5509661" cy="36263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zövegdoboz 3"/>
          <p:cNvSpPr txBox="1"/>
          <p:nvPr/>
        </p:nvSpPr>
        <p:spPr>
          <a:xfrm>
            <a:off x="164239" y="4982654"/>
            <a:ext cx="11560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gray area indicates the set of allowed solutions. From this, the solution that provides the maximum must be selected.</a:t>
            </a:r>
          </a:p>
          <a:p>
            <a:r>
              <a:rPr lang="en-US" dirty="0"/>
              <a:t>Only three vertices can be considered as a solution, of which (0, 2000) solves the maximum. It gives a surprising result.</a:t>
            </a:r>
          </a:p>
          <a:p>
            <a:r>
              <a:rPr lang="en-US" b="1" dirty="0"/>
              <a:t>In terms of revenue, the factory would be better off making only dark beer!</a:t>
            </a:r>
            <a:endParaRPr lang="hu-HU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038168" y="501445"/>
            <a:ext cx="581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DETERMINATION OF THE OPTIMAL PRODUCTION PROGRAM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097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744</Words>
  <Application>Microsoft Office PowerPoint</Application>
  <PresentationFormat>Szélesvásznú</PresentationFormat>
  <Paragraphs>74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Courgette</vt:lpstr>
      <vt:lpstr>Symbol</vt:lpstr>
      <vt:lpstr>Office-téma</vt:lpstr>
      <vt:lpstr>Economic analysis of new product development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termék kifejlesztésének gazdasági elemzése</dc:title>
  <dc:creator>Windows-felhasználó</dc:creator>
  <cp:lastModifiedBy>Windows-felhasználó</cp:lastModifiedBy>
  <cp:revision>15</cp:revision>
  <dcterms:created xsi:type="dcterms:W3CDTF">2020-11-12T09:25:51Z</dcterms:created>
  <dcterms:modified xsi:type="dcterms:W3CDTF">2020-11-15T14:25:05Z</dcterms:modified>
</cp:coreProperties>
</file>